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Light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58092E-F342-4B39-8D2B-0FE4BA99D3D5}">
  <a:tblStyle styleId="{0958092E-F342-4B39-8D2B-0FE4BA99D3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Ligh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ExtraLigh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Ligh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318058561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318058561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318058561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318058561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Stt-check if speed of response is any faster and see how well our voices are being 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Tts-check if other voices are working properly and are coherent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Dongle-portable also more accurte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318058561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318058561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stronger processing unit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detect more objects with larger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pedestrian- have extra camera or pi to allow us to detect objects behind us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344b3ff81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344b3ff81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option is to send video to computer and use processor of computer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3180584b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3180584b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3180584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3180584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f9262ee2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f9262ee2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9262ee2f_0_2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f9262ee2f_0_2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344b3ff8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344b3ff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31805856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31805856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344b3ff81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344b3ff8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31805856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31805856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344b3ff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344b3ff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31805856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31805856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31805856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31805856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318058561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318058561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31805856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31805856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318058561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318058561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4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file/d/1SW_zGVJfN6pH-RGIe7MTwcO_sRDmWDfN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Helmet Buddy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Hamza Kachroo, </a:t>
            </a:r>
            <a:r>
              <a:rPr lang="en">
                <a:solidFill>
                  <a:schemeClr val="lt2"/>
                </a:solidFill>
              </a:rPr>
              <a:t>Didier Lucu,</a:t>
            </a:r>
            <a:r>
              <a:rPr lang="en"/>
              <a:t> Jarvis Tiu</a:t>
            </a:r>
            <a:r>
              <a:rPr i="1" lang="en"/>
              <a:t>, </a:t>
            </a:r>
            <a:r>
              <a:rPr lang="en">
                <a:solidFill>
                  <a:schemeClr val="lt2"/>
                </a:solidFill>
              </a:rPr>
              <a:t>David Mejia</a:t>
            </a:r>
            <a:endParaRPr i="1"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722075" y="2624375"/>
            <a:ext cx="3763800" cy="10422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Breathe Easy, Ride Smart: The Future of Helmet Technology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ctrTitle"/>
          </p:nvPr>
        </p:nvSpPr>
        <p:spPr>
          <a:xfrm>
            <a:off x="2110650" y="5256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Time</a:t>
            </a:r>
            <a:endParaRPr/>
          </a:p>
        </p:txBody>
      </p:sp>
      <p:sp>
        <p:nvSpPr>
          <p:cNvPr id="219" name="Google Shape;219;p4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575" y="1072450"/>
            <a:ext cx="6339651" cy="39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 - Testing and Plans to Remedy Problems</a:t>
            </a:r>
            <a:endParaRPr/>
          </a:p>
        </p:txBody>
      </p:sp>
      <p:sp>
        <p:nvSpPr>
          <p:cNvPr id="226" name="Google Shape;226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Speech to Text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with different microphones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</a:t>
            </a:r>
            <a:r>
              <a:rPr lang="en"/>
              <a:t>with</a:t>
            </a:r>
            <a:r>
              <a:rPr lang="en"/>
              <a:t> volume threshold in code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Text to Speech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with code to select other voices to read out text.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Location Finder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dedicated GPS dongle</a:t>
            </a:r>
            <a:endParaRPr/>
          </a:p>
        </p:txBody>
      </p:sp>
      <p:pic>
        <p:nvPicPr>
          <p:cNvPr id="227" name="Google Shape;2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700" y="1070475"/>
            <a:ext cx="2954300" cy="319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"/>
          <p:cNvSpPr txBox="1"/>
          <p:nvPr>
            <p:ph type="title"/>
          </p:nvPr>
        </p:nvSpPr>
        <p:spPr>
          <a:xfrm>
            <a:off x="419125" y="445025"/>
            <a:ext cx="3975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 - Testing and Plans to Remedy Problems</a:t>
            </a:r>
            <a:endParaRPr/>
          </a:p>
        </p:txBody>
      </p:sp>
      <p:sp>
        <p:nvSpPr>
          <p:cNvPr id="233" name="Google Shape;233;p47"/>
          <p:cNvSpPr txBox="1"/>
          <p:nvPr>
            <p:ph idx="1" type="body"/>
          </p:nvPr>
        </p:nvSpPr>
        <p:spPr>
          <a:xfrm>
            <a:off x="419125" y="1709550"/>
            <a:ext cx="3657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Computer Vision</a:t>
            </a:r>
            <a:endParaRPr b="1"/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Car/Pedestrian Detection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power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Larger model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640" y="2780375"/>
            <a:ext cx="4259285" cy="23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/>
          <p:nvPr>
            <p:ph type="title"/>
          </p:nvPr>
        </p:nvSpPr>
        <p:spPr>
          <a:xfrm>
            <a:off x="806025" y="38765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 - Backup Plans</a:t>
            </a:r>
            <a:endParaRPr/>
          </a:p>
        </p:txBody>
      </p:sp>
      <p:sp>
        <p:nvSpPr>
          <p:cNvPr id="240" name="Google Shape;240;p48"/>
          <p:cNvSpPr txBox="1"/>
          <p:nvPr>
            <p:ph idx="1" type="body"/>
          </p:nvPr>
        </p:nvSpPr>
        <p:spPr>
          <a:xfrm>
            <a:off x="286650" y="16521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Computer Vision / Object Detection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Difficulties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Remote Connectivity to desktop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is rear-view camera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Chatbot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 same voice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 same functionalities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cxnSp>
        <p:nvCxnSpPr>
          <p:cNvPr id="246" name="Google Shape;246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Optimization</a:t>
            </a:r>
            <a:endParaRPr/>
          </a:p>
        </p:txBody>
      </p:sp>
      <p:sp>
        <p:nvSpPr>
          <p:cNvPr id="248" name="Google Shape;248;p49"/>
          <p:cNvSpPr txBox="1"/>
          <p:nvPr>
            <p:ph idx="1" type="subTitle"/>
          </p:nvPr>
        </p:nvSpPr>
        <p:spPr>
          <a:xfrm>
            <a:off x="3538500" y="3452875"/>
            <a:ext cx="2490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functionalities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Decrease delay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a network using Parallelism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Responsivity</a:t>
            </a:r>
            <a:endParaRPr/>
          </a:p>
        </p:txBody>
      </p:sp>
      <p:sp>
        <p:nvSpPr>
          <p:cNvPr id="250" name="Google Shape;250;p49"/>
          <p:cNvSpPr txBox="1"/>
          <p:nvPr>
            <p:ph idx="3" type="subTitle"/>
          </p:nvPr>
        </p:nvSpPr>
        <p:spPr>
          <a:xfrm>
            <a:off x="6028550" y="3452875"/>
            <a:ext cx="2373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Decrease latency in image detection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 specific image models</a:t>
            </a:r>
            <a:endParaRPr/>
          </a:p>
        </p:txBody>
      </p:sp>
      <p:sp>
        <p:nvSpPr>
          <p:cNvPr id="251" name="Google Shape;251;p4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Helmet Prototype</a:t>
            </a:r>
            <a:endParaRPr/>
          </a:p>
        </p:txBody>
      </p:sp>
      <p:sp>
        <p:nvSpPr>
          <p:cNvPr id="252" name="Google Shape;252;p49"/>
          <p:cNvSpPr txBox="1"/>
          <p:nvPr>
            <p:ph idx="6" type="subTitle"/>
          </p:nvPr>
        </p:nvSpPr>
        <p:spPr>
          <a:xfrm>
            <a:off x="675400" y="3452875"/>
            <a:ext cx="2728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Acquire and repurpose existing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Modify to accommodate components</a:t>
            </a:r>
            <a:endParaRPr/>
          </a:p>
        </p:txBody>
      </p:sp>
      <p:cxnSp>
        <p:nvCxnSpPr>
          <p:cNvPr id="253" name="Google Shape;253;p49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54" name="Google Shape;254;p49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55" name="Google Shape;255;p49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6" name="Google Shape;256;p49"/>
          <p:cNvSpPr/>
          <p:nvPr/>
        </p:nvSpPr>
        <p:spPr>
          <a:xfrm>
            <a:off x="4064325" y="1340450"/>
            <a:ext cx="1121700" cy="112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9"/>
          <p:cNvSpPr/>
          <p:nvPr/>
        </p:nvSpPr>
        <p:spPr>
          <a:xfrm>
            <a:off x="6536075" y="1365350"/>
            <a:ext cx="1080900" cy="107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9"/>
          <p:cNvPicPr preferRelativeResize="0"/>
          <p:nvPr/>
        </p:nvPicPr>
        <p:blipFill rotWithShape="1">
          <a:blip r:embed="rId3">
            <a:alphaModFix/>
          </a:blip>
          <a:srcRect b="23986" l="23767" r="23355" t="23503"/>
          <a:stretch/>
        </p:blipFill>
        <p:spPr>
          <a:xfrm>
            <a:off x="4319687" y="1598099"/>
            <a:ext cx="610988" cy="60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9"/>
          <p:cNvPicPr preferRelativeResize="0"/>
          <p:nvPr/>
        </p:nvPicPr>
        <p:blipFill rotWithShape="1">
          <a:blip r:embed="rId4">
            <a:alphaModFix/>
          </a:blip>
          <a:srcRect b="22114" l="26033" r="25685" t="22069"/>
          <a:stretch/>
        </p:blipFill>
        <p:spPr>
          <a:xfrm>
            <a:off x="6712225" y="1673950"/>
            <a:ext cx="699674" cy="4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9"/>
          <p:cNvSpPr/>
          <p:nvPr/>
        </p:nvSpPr>
        <p:spPr>
          <a:xfrm>
            <a:off x="1407225" y="1324263"/>
            <a:ext cx="1158600" cy="115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9"/>
          <p:cNvPicPr preferRelativeResize="0"/>
          <p:nvPr/>
        </p:nvPicPr>
        <p:blipFill rotWithShape="1">
          <a:blip r:embed="rId5">
            <a:alphaModFix/>
          </a:blip>
          <a:srcRect b="17080" l="20535" r="10942" t="15859"/>
          <a:stretch/>
        </p:blipFill>
        <p:spPr>
          <a:xfrm>
            <a:off x="1591300" y="1514638"/>
            <a:ext cx="790452" cy="7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and Testing</a:t>
            </a:r>
            <a:endParaRPr/>
          </a:p>
        </p:txBody>
      </p:sp>
      <p:cxnSp>
        <p:nvCxnSpPr>
          <p:cNvPr id="267" name="Google Shape;267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8" name="Google Shape;268;p5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Transparent Display</a:t>
            </a:r>
            <a:endParaRPr/>
          </a:p>
        </p:txBody>
      </p:sp>
      <p:sp>
        <p:nvSpPr>
          <p:cNvPr id="269" name="Google Shape;269;p50"/>
          <p:cNvSpPr txBox="1"/>
          <p:nvPr>
            <p:ph idx="1" type="subTitle"/>
          </p:nvPr>
        </p:nvSpPr>
        <p:spPr>
          <a:xfrm>
            <a:off x="3538500" y="3452875"/>
            <a:ext cx="2490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Live heads-up display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 overlay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Bounding boxes for image detection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Integration</a:t>
            </a:r>
            <a:endParaRPr/>
          </a:p>
        </p:txBody>
      </p:sp>
      <p:sp>
        <p:nvSpPr>
          <p:cNvPr id="271" name="Google Shape;271;p50"/>
          <p:cNvSpPr txBox="1"/>
          <p:nvPr>
            <p:ph idx="3" type="subTitle"/>
          </p:nvPr>
        </p:nvSpPr>
        <p:spPr>
          <a:xfrm>
            <a:off x="6028550" y="3452875"/>
            <a:ext cx="2728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existing STT model create </a:t>
            </a:r>
            <a:r>
              <a:rPr lang="en"/>
              <a:t>interface</a:t>
            </a:r>
            <a:r>
              <a:rPr lang="en"/>
              <a:t> to access </a:t>
            </a:r>
            <a:r>
              <a:rPr lang="en"/>
              <a:t>several </a:t>
            </a:r>
            <a:r>
              <a:rPr lang="en"/>
              <a:t>social media platforms</a:t>
            </a:r>
            <a:endParaRPr/>
          </a:p>
        </p:txBody>
      </p:sp>
      <p:sp>
        <p:nvSpPr>
          <p:cNvPr id="272" name="Google Shape;272;p5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 Detection</a:t>
            </a:r>
            <a:endParaRPr/>
          </a:p>
        </p:txBody>
      </p:sp>
      <p:sp>
        <p:nvSpPr>
          <p:cNvPr id="273" name="Google Shape;273;p50"/>
          <p:cNvSpPr txBox="1"/>
          <p:nvPr>
            <p:ph idx="6" type="subTitle"/>
          </p:nvPr>
        </p:nvSpPr>
        <p:spPr>
          <a:xfrm>
            <a:off x="675400" y="3452875"/>
            <a:ext cx="2728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IMU detects sudden changes in acceleration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50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75" name="Google Shape;275;p50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76" name="Google Shape;276;p50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7" name="Google Shape;277;p50"/>
          <p:cNvSpPr/>
          <p:nvPr/>
        </p:nvSpPr>
        <p:spPr>
          <a:xfrm>
            <a:off x="4064325" y="1340450"/>
            <a:ext cx="1121700" cy="112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0"/>
          <p:cNvSpPr/>
          <p:nvPr/>
        </p:nvSpPr>
        <p:spPr>
          <a:xfrm>
            <a:off x="6536075" y="1365350"/>
            <a:ext cx="1080900" cy="107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50"/>
          <p:cNvPicPr preferRelativeResize="0"/>
          <p:nvPr/>
        </p:nvPicPr>
        <p:blipFill rotWithShape="1">
          <a:blip r:embed="rId3">
            <a:alphaModFix/>
          </a:blip>
          <a:srcRect b="20179" l="3519" r="2627" t="19692"/>
          <a:stretch/>
        </p:blipFill>
        <p:spPr>
          <a:xfrm>
            <a:off x="4180338" y="1616462"/>
            <a:ext cx="889665" cy="5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0"/>
          <p:cNvPicPr preferRelativeResize="0"/>
          <p:nvPr/>
        </p:nvPicPr>
        <p:blipFill rotWithShape="1">
          <a:blip r:embed="rId4">
            <a:alphaModFix/>
          </a:blip>
          <a:srcRect b="5618" l="47241" r="5682" t="14909"/>
          <a:stretch/>
        </p:blipFill>
        <p:spPr>
          <a:xfrm>
            <a:off x="6678425" y="1565463"/>
            <a:ext cx="796201" cy="6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0"/>
          <p:cNvSpPr/>
          <p:nvPr/>
        </p:nvSpPr>
        <p:spPr>
          <a:xfrm>
            <a:off x="1460500" y="1356238"/>
            <a:ext cx="1158600" cy="115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50"/>
          <p:cNvPicPr preferRelativeResize="0"/>
          <p:nvPr/>
        </p:nvPicPr>
        <p:blipFill rotWithShape="1">
          <a:blip r:embed="rId5">
            <a:alphaModFix/>
          </a:blip>
          <a:srcRect b="17551" l="8028" r="15065" t="16637"/>
          <a:stretch/>
        </p:blipFill>
        <p:spPr>
          <a:xfrm>
            <a:off x="1640987" y="1592137"/>
            <a:ext cx="797632" cy="6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Partition and Timeline</a:t>
            </a:r>
            <a:endParaRPr/>
          </a:p>
        </p:txBody>
      </p:sp>
      <p:cxnSp>
        <p:nvCxnSpPr>
          <p:cNvPr id="288" name="Google Shape;288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89" name="Google Shape;289;p51"/>
          <p:cNvGrpSpPr/>
          <p:nvPr/>
        </p:nvGrpSpPr>
        <p:grpSpPr>
          <a:xfrm>
            <a:off x="1721475" y="1824525"/>
            <a:ext cx="1698114" cy="1635797"/>
            <a:chOff x="1785100" y="1664926"/>
            <a:chExt cx="580691" cy="558483"/>
          </a:xfrm>
        </p:grpSpPr>
        <p:sp>
          <p:nvSpPr>
            <p:cNvPr id="290" name="Google Shape;290;p51"/>
            <p:cNvSpPr/>
            <p:nvPr/>
          </p:nvSpPr>
          <p:spPr>
            <a:xfrm>
              <a:off x="2093191" y="1664926"/>
              <a:ext cx="272600" cy="274647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1"/>
            <p:cNvSpPr/>
            <p:nvPr/>
          </p:nvSpPr>
          <p:spPr>
            <a:xfrm>
              <a:off x="1785108" y="1967154"/>
              <a:ext cx="272598" cy="25625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1"/>
            <p:cNvSpPr/>
            <p:nvPr/>
          </p:nvSpPr>
          <p:spPr>
            <a:xfrm>
              <a:off x="2093191" y="1967154"/>
              <a:ext cx="272597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1"/>
            <p:cNvSpPr/>
            <p:nvPr/>
          </p:nvSpPr>
          <p:spPr>
            <a:xfrm>
              <a:off x="1785100" y="1664935"/>
              <a:ext cx="272597" cy="274653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1"/>
          <p:cNvSpPr txBox="1"/>
          <p:nvPr>
            <p:ph idx="4294967295" type="body"/>
          </p:nvPr>
        </p:nvSpPr>
        <p:spPr>
          <a:xfrm>
            <a:off x="880400" y="1785550"/>
            <a:ext cx="8073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David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95" name="Google Shape;295;p51"/>
          <p:cNvSpPr txBox="1"/>
          <p:nvPr>
            <p:ph idx="4294967295" type="body"/>
          </p:nvPr>
        </p:nvSpPr>
        <p:spPr>
          <a:xfrm>
            <a:off x="752075" y="3035500"/>
            <a:ext cx="9357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Hamza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96" name="Google Shape;296;p51"/>
          <p:cNvSpPr txBox="1"/>
          <p:nvPr>
            <p:ph idx="4294967295" type="body"/>
          </p:nvPr>
        </p:nvSpPr>
        <p:spPr>
          <a:xfrm>
            <a:off x="3572401" y="1785550"/>
            <a:ext cx="8739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Didier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97" name="Google Shape;297;p51"/>
          <p:cNvSpPr txBox="1"/>
          <p:nvPr>
            <p:ph idx="4294967295" type="body"/>
          </p:nvPr>
        </p:nvSpPr>
        <p:spPr>
          <a:xfrm>
            <a:off x="3572401" y="3035500"/>
            <a:ext cx="8739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Jarvis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298" name="Google Shape;298;p51"/>
          <p:cNvCxnSpPr>
            <a:stCxn id="294" idx="3"/>
          </p:cNvCxnSpPr>
          <p:nvPr/>
        </p:nvCxnSpPr>
        <p:spPr>
          <a:xfrm>
            <a:off x="1687700" y="1997950"/>
            <a:ext cx="646200" cy="3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51"/>
          <p:cNvCxnSpPr>
            <a:stCxn id="295" idx="3"/>
          </p:cNvCxnSpPr>
          <p:nvPr/>
        </p:nvCxnSpPr>
        <p:spPr>
          <a:xfrm>
            <a:off x="1687775" y="3247900"/>
            <a:ext cx="543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51"/>
          <p:cNvCxnSpPr>
            <a:stCxn id="296" idx="1"/>
          </p:cNvCxnSpPr>
          <p:nvPr/>
        </p:nvCxnSpPr>
        <p:spPr>
          <a:xfrm rot="10800000">
            <a:off x="2845801" y="1997950"/>
            <a:ext cx="7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51"/>
          <p:cNvCxnSpPr>
            <a:stCxn id="297" idx="1"/>
          </p:cNvCxnSpPr>
          <p:nvPr/>
        </p:nvCxnSpPr>
        <p:spPr>
          <a:xfrm rot="10800000">
            <a:off x="3012301" y="3247900"/>
            <a:ext cx="560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51"/>
          <p:cNvSpPr txBox="1"/>
          <p:nvPr>
            <p:ph idx="4294967295" type="body"/>
          </p:nvPr>
        </p:nvSpPr>
        <p:spPr>
          <a:xfrm>
            <a:off x="468450" y="3668125"/>
            <a:ext cx="24111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Display, Social Media Integration, Helmet Acquisition and Prototype 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3" name="Google Shape;303;p51"/>
          <p:cNvSpPr/>
          <p:nvPr/>
        </p:nvSpPr>
        <p:spPr>
          <a:xfrm>
            <a:off x="300155" y="3817229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1"/>
          <p:cNvSpPr txBox="1"/>
          <p:nvPr>
            <p:ph idx="4294967295" type="body"/>
          </p:nvPr>
        </p:nvSpPr>
        <p:spPr>
          <a:xfrm>
            <a:off x="2939925" y="3708663"/>
            <a:ext cx="18645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Display, Crash Detection, </a:t>
            </a:r>
            <a:r>
              <a:rPr lang="en" sz="1200">
                <a:solidFill>
                  <a:schemeClr val="lt1"/>
                </a:solidFill>
              </a:rPr>
              <a:t>Streaming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5" name="Google Shape;305;p51"/>
          <p:cNvSpPr/>
          <p:nvPr/>
        </p:nvSpPr>
        <p:spPr>
          <a:xfrm>
            <a:off x="2677505" y="3817229"/>
            <a:ext cx="168300" cy="16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1"/>
          <p:cNvSpPr txBox="1"/>
          <p:nvPr>
            <p:ph idx="4294967295" type="body"/>
          </p:nvPr>
        </p:nvSpPr>
        <p:spPr>
          <a:xfrm>
            <a:off x="468450" y="4374475"/>
            <a:ext cx="21462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STT/TTS Optimization, Social Media Integration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7" name="Google Shape;307;p51"/>
          <p:cNvSpPr/>
          <p:nvPr/>
        </p:nvSpPr>
        <p:spPr>
          <a:xfrm>
            <a:off x="300155" y="4451629"/>
            <a:ext cx="168300" cy="16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1"/>
          <p:cNvSpPr txBox="1"/>
          <p:nvPr>
            <p:ph idx="4294967295" type="body"/>
          </p:nvPr>
        </p:nvSpPr>
        <p:spPr>
          <a:xfrm>
            <a:off x="2898225" y="4343125"/>
            <a:ext cx="22002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STT/TTS Optimization, Social Media Integration, Streaming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2711255" y="4451629"/>
            <a:ext cx="168300" cy="16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724" y="2062125"/>
            <a:ext cx="3343026" cy="175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…Timeline</a:t>
            </a:r>
            <a:endParaRPr/>
          </a:p>
        </p:txBody>
      </p:sp>
      <p:cxnSp>
        <p:nvCxnSpPr>
          <p:cNvPr id="316" name="Google Shape;31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317" name="Google Shape;317;p52"/>
          <p:cNvGraphicFramePr/>
          <p:nvPr/>
        </p:nvGraphicFramePr>
        <p:xfrm>
          <a:off x="1691400" y="183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{0958092E-F342-4B39-8D2B-0FE4BA99D3D5}</a:tableStyleId>
              </a:tblPr>
              <a:tblGrid>
                <a:gridCol w="1440300"/>
                <a:gridCol w="1440300"/>
                <a:gridCol w="1440300"/>
                <a:gridCol w="1440300"/>
              </a:tblGrid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Phase 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Phase 2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Phase 3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Weeks 1-2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Additional Functionality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Component Integration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 Supply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Weeks 3-7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 Optimization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Aesthetics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Fully Operational model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Weeks 8-10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 Trials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Debugging and Optimization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Present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Finished Product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Cost Breakdown</a:t>
            </a:r>
            <a:endParaRPr/>
          </a:p>
        </p:txBody>
      </p:sp>
      <p:pic>
        <p:nvPicPr>
          <p:cNvPr id="323" name="Google Shape;3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13" y="1111150"/>
            <a:ext cx="8561965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ctrTitle"/>
          </p:nvPr>
        </p:nvSpPr>
        <p:spPr>
          <a:xfrm>
            <a:off x="2096550" y="3584325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r>
              <a:rPr lang="en"/>
              <a:t> You</a:t>
            </a:r>
            <a:endParaRPr/>
          </a:p>
        </p:txBody>
      </p:sp>
      <p:sp>
        <p:nvSpPr>
          <p:cNvPr id="329" name="Google Shape;329;p54"/>
          <p:cNvSpPr txBox="1"/>
          <p:nvPr>
            <p:ph idx="1" type="subTitle"/>
          </p:nvPr>
        </p:nvSpPr>
        <p:spPr>
          <a:xfrm>
            <a:off x="51950" y="81925"/>
            <a:ext cx="41802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Summary</a:t>
            </a:r>
            <a:endParaRPr b="1" sz="3600"/>
          </a:p>
        </p:txBody>
      </p:sp>
      <p:cxnSp>
        <p:nvCxnSpPr>
          <p:cNvPr id="330" name="Google Shape;330;p54"/>
          <p:cNvCxnSpPr/>
          <p:nvPr/>
        </p:nvCxnSpPr>
        <p:spPr>
          <a:xfrm>
            <a:off x="3929025" y="4316447"/>
            <a:ext cx="3162300" cy="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1" name="Google Shape;331;p54"/>
          <p:cNvSpPr txBox="1"/>
          <p:nvPr/>
        </p:nvSpPr>
        <p:spPr>
          <a:xfrm>
            <a:off x="177150" y="867900"/>
            <a:ext cx="85164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Speech to Text and Text to Speech: Supports spoken language into text and text synthesization into spoken language and location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acquisition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ChatGPT Integration: ChatGPT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integration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allowing users to: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engage in conversations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ask questions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receive text-based responses.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Object-Detecting Computer Vision: Detect and identify objects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 Voice-Navigable Menu: Navigate menus and access various features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" name="Google Shape;332;p54"/>
          <p:cNvCxnSpPr/>
          <p:nvPr/>
        </p:nvCxnSpPr>
        <p:spPr>
          <a:xfrm>
            <a:off x="692100" y="7836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2175900" y="32985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subTitle"/>
          </p:nvPr>
        </p:nvSpPr>
        <p:spPr>
          <a:xfrm>
            <a:off x="2044200" y="974550"/>
            <a:ext cx="50556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chemeClr val="lt2"/>
                </a:solidFill>
              </a:rPr>
              <a:t>Refresher of Project Main Idea</a:t>
            </a:r>
            <a:endParaRPr b="1"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chemeClr val="lt2"/>
                </a:solidFill>
              </a:rPr>
              <a:t>Current State of Design</a:t>
            </a:r>
            <a:endParaRPr b="1" sz="1800">
              <a:solidFill>
                <a:schemeClr val="lt2"/>
              </a:solidFill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lphaLcPeriod"/>
            </a:pPr>
            <a:r>
              <a:rPr lang="en" sz="1400">
                <a:solidFill>
                  <a:schemeClr val="lt2"/>
                </a:solidFill>
              </a:rPr>
              <a:t>Reasons for our design decisions</a:t>
            </a:r>
            <a:endParaRPr sz="1400">
              <a:solidFill>
                <a:schemeClr val="lt2"/>
              </a:solidFill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lphaLcPeriod"/>
            </a:pPr>
            <a:r>
              <a:rPr lang="en" sz="1400">
                <a:solidFill>
                  <a:schemeClr val="lt2"/>
                </a:solidFill>
              </a:rPr>
              <a:t>Current Problems</a:t>
            </a:r>
            <a:endParaRPr sz="14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chemeClr val="lt2"/>
                </a:solidFill>
              </a:rPr>
              <a:t>Future Plans</a:t>
            </a:r>
            <a:endParaRPr b="1" sz="1800">
              <a:solidFill>
                <a:schemeClr val="lt2"/>
              </a:solidFill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lphaLcPeriod"/>
            </a:pPr>
            <a:r>
              <a:rPr lang="en" sz="1400">
                <a:solidFill>
                  <a:schemeClr val="lt2"/>
                </a:solidFill>
              </a:rPr>
              <a:t>How we will fix current problems</a:t>
            </a:r>
            <a:endParaRPr sz="1400">
              <a:solidFill>
                <a:schemeClr val="lt2"/>
              </a:solidFill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lphaLcPeriod"/>
            </a:pPr>
            <a:r>
              <a:rPr lang="en" sz="1400">
                <a:solidFill>
                  <a:schemeClr val="lt2"/>
                </a:solidFill>
              </a:rPr>
              <a:t>Upcoming Features</a:t>
            </a:r>
            <a:endParaRPr b="1" sz="1400">
              <a:solidFill>
                <a:schemeClr val="lt2"/>
              </a:solidFill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lphaLcPeriod"/>
            </a:pPr>
            <a:r>
              <a:rPr lang="en" sz="1400">
                <a:solidFill>
                  <a:schemeClr val="lt2"/>
                </a:solidFill>
              </a:rPr>
              <a:t>Backup Plans</a:t>
            </a:r>
            <a:endParaRPr sz="1400">
              <a:solidFill>
                <a:schemeClr val="lt2"/>
              </a:solidFill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lphaLcPeriod"/>
            </a:pPr>
            <a:r>
              <a:rPr lang="en" sz="1400">
                <a:solidFill>
                  <a:schemeClr val="lt2"/>
                </a:solidFill>
              </a:rPr>
              <a:t>Workload Partition and Timeline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VIDEO</a:t>
            </a:r>
            <a:endParaRPr/>
          </a:p>
        </p:txBody>
      </p:sp>
      <p:sp>
        <p:nvSpPr>
          <p:cNvPr id="338" name="Google Shape;338;p5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https://drive.google.com/file/d/1SW_zGVJfN6pH-RGIe7MTwcO_sRDmWDfN/view?usp=sharin</a:t>
            </a:r>
            <a:r>
              <a:rPr lang="en"/>
              <a:t>g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our Project: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Smart Helmet</a:t>
            </a:r>
            <a:r>
              <a:rPr lang="en"/>
              <a:t> with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Speech to Text and Text to Speech functionality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ChatGPT Integration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Object-Detecting Computer Vision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UI display for accelerometer metrics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Voice </a:t>
            </a:r>
            <a:r>
              <a:rPr lang="en"/>
              <a:t>navigable menu </a:t>
            </a:r>
            <a:endParaRPr/>
          </a:p>
        </p:txBody>
      </p:sp>
      <p:pic>
        <p:nvPicPr>
          <p:cNvPr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9787" y="857625"/>
            <a:ext cx="2298250" cy="15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975" y="2960575"/>
            <a:ext cx="3321875" cy="13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Current Plan of Design - System overview</a:t>
            </a:r>
            <a:endParaRPr/>
          </a:p>
        </p:txBody>
      </p:sp>
      <p:pic>
        <p:nvPicPr>
          <p:cNvPr id="181" name="Google Shape;1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150" y="1518650"/>
            <a:ext cx="5884249" cy="32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1580075" y="1514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of Design - Voice Navigable Menu</a:t>
            </a:r>
            <a:endParaRPr/>
          </a:p>
        </p:txBody>
      </p:sp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50" y="1092800"/>
            <a:ext cx="5774150" cy="38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938500" y="445025"/>
            <a:ext cx="44139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of Design -  STT &amp; TTS</a:t>
            </a:r>
            <a:endParaRPr/>
          </a:p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938500" y="1659275"/>
            <a:ext cx="5098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Speech to Text we use</a:t>
            </a:r>
            <a:r>
              <a:rPr b="1" lang="en"/>
              <a:t> Google Speech to Text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API Key Required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Accurate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Standalone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Center point of other features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 to Speech: </a:t>
            </a:r>
            <a:r>
              <a:rPr b="1" lang="en"/>
              <a:t>pyttsx3 </a:t>
            </a:r>
            <a:r>
              <a:rPr lang="en"/>
              <a:t>python library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integrate with python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Ease of use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of Design - ChatGPT API integration</a:t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GPT version 3.5 Turbo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Reads text from our STT feature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Gathers response from the API service then reads it out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50" y="3084013"/>
            <a:ext cx="52482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of Design - Object Detection</a:t>
            </a:r>
            <a:endParaRPr/>
          </a:p>
        </p:txBody>
      </p:sp>
      <p:sp>
        <p:nvSpPr>
          <p:cNvPr id="206" name="Google Shape;206;p4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Technology</a:t>
            </a:r>
            <a:r>
              <a:rPr lang="en"/>
              <a:t>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Transformers, torch, TinyYolo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Voice control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Problems and Solutions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 Processing Power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Object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Laptop Streaming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Netcat and named Pipe</a:t>
            </a:r>
            <a:endParaRPr/>
          </a:p>
        </p:txBody>
      </p:sp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100" y="1533525"/>
            <a:ext cx="23050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of Design - Location Finder</a:t>
            </a:r>
            <a:endParaRPr/>
          </a:p>
        </p:txBody>
      </p:sp>
      <p:sp>
        <p:nvSpPr>
          <p:cNvPr id="213" name="Google Shape;213;p4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</a:t>
            </a:r>
            <a:r>
              <a:rPr b="1" lang="en"/>
              <a:t>geocoders </a:t>
            </a:r>
            <a:r>
              <a:rPr lang="en"/>
              <a:t>library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Free and easily implementable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Reads out approximate location based on IP address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finds a rough estimation of location, not very precise/accurate.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